
<file path=[Content_Types].xml><?xml version="1.0" encoding="utf-8"?>
<Types xmlns="http://schemas.openxmlformats.org/package/2006/content-types">
  <Override ContentType="application/vnd.openxmlformats-officedocument.presentationml.notesSlide+xml" PartName="/ppt/notesSlides/notesSlide5.xml"/>
  <Override ContentType="application/vnd.openxmlformats-officedocument.presentationml.slideLayout+xml" PartName="/ppt/slideLayouts/slideLayout1.xml"/>
  <Default ContentType="image/png" Extension="png"/>
  <Default ContentType="application/vnd.openxmlformats-package.relationships+xml" Extension="rels"/>
  <Default ContentType="image/jpeg" Extension="jpeg"/>
  <Default ContentType="application/xml" Extension="xml"/>
  <Override ContentType="application/vnd.openxmlformats-officedocument.presentationml.slide+xml" PartName="/ppt/slides/slide9.xml"/>
  <Override ContentType="application/vnd.openxmlformats-officedocument.presentationml.notesSlide+xml" PartName="/ppt/notesSlides/notesSlide3.xml"/>
  <Override ContentType="application/vnd.openxmlformats-officedocument.presentationml.tableStyles+xml" PartName="/ppt/tableStyles.xml"/>
  <Override ContentType="application/vnd.openxmlformats-officedocument.presentationml.slide+xml" PartName="/ppt/slides/slide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8.xml"/>
  <Override ContentType="application/vnd.openxmlformats-officedocument.presentationml.commentAuthors+xml" PartName="/ppt/commentAuthors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5.xml"/>
  <Override ContentType="application/vnd.openxmlformats-officedocument.theme+xml" PartName="/ppt/theme/theme2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4.xml"/>
  <Override ContentType="application/vnd.openxmlformats-officedocument.presentationml.slide+xml" PartName="/ppt/slides/slid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notesSlide+xml" PartName="/ppt/notesSlides/notesSlide6.xml"/>
  <Override ContentType="application/vnd.openxmlformats-officedocument.presentationml.slideLayout+xml" PartName="/ppt/slideLayouts/slideLayout2.xml"/>
  <Override ContentType="application/vnd.openxmlformats-officedocument.presentationml.slide+xml" PartName="/ppt/slides/slide1.xml"/>
  <Default ContentType="application/vnd.openxmlformats-officedocument.presentationml.printerSettings" Extension="bin"/>
  <Override ContentType="application/vnd.openxmlformats-officedocument.presentationml.notesSlide+xml" PartName="/ppt/notesSlides/notesSlide4.xml"/>
  <Override ContentType="application/vnd.openxmlformats-officedocument.presentationml.comments+xml" PartName="/ppt/comments/comment1.xml"/>
  <Override ContentType="application/vnd.openxmlformats-officedocument.presentationml.viewProps+xml" PartName="/ppt/viewProps.xml"/>
  <Override ContentType="application/vnd.openxmlformats-officedocument.presentationml.slide+xml" PartName="/ppt/slides/slide8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notesSlide+xml" PartName="/ppt/notesSlides/notesSlide9.xml"/>
  <Override ContentType="application/vnd.openxmlformats-officedocument.presentationml.slide+xml" PartName="/ppt/slides/slide6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5.xml"/>
  <Override ContentType="application/vnd.openxmlformats-officedocument.presentationml.slide+xml" PartName="/ppt/slides/slide4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notesSlide+xml" PartName="/ppt/notesSlides/notesSlide7.xml"/>
  <Override ContentType="application/vnd.openxmlformats-officedocument.presentationml.slideLayout+xml" PartName="/ppt/slideLayouts/slideLayout3.xml"/>
  <Override ContentType="application/vnd.openxmlformats-officedocument.presentationml.slide+xml" PartName="/ppt/slides/slide2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1"/>
  </p:notesMasterIdLst>
  <p:sldIdLst>
    <p:sldId id="256" r:id="rId2"/>
    <p:sldId id="578" r:id="rId3"/>
    <p:sldId id="257" r:id="rId4"/>
    <p:sldId id="579" r:id="rId5"/>
    <p:sldId id="580" r:id="rId6"/>
    <p:sldId id="581" r:id="rId7"/>
    <p:sldId id="582" r:id="rId8"/>
    <p:sldId id="58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Jasmine Bains" initials="JB" lastIdx="4" clrIdx="0">
    <p:extLst>
      <p:ext uri="{19B8F6BF-5375-455C-9EA6-DF929625EA0E}">
        <p15:presenceInfo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userId="S::bainsj@coloradohealthinstitute.org::225ffa2a-5fbc-4249-ad76-8ffea8cca08b" providerId="AD"/>
      </p:ext>
    </p:extLst>
  </p:cmAuthor>
  <p:cmAuthor id="2" name="Kristi Arellano" initials="KA" lastIdx="1" clrIdx="1">
    <p:extLst>
      <p:ext uri="{19B8F6BF-5375-455C-9EA6-DF929625EA0E}">
        <p15:presenceInfo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userId="S::ArellanoK@coloradohealthinstitute.org::e38be4b8-36d3-45eb-960c-589270d1f3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181717"/>
    <a:srgbClr val="2E6380"/>
    <a:srgbClr val="B42E12"/>
    <a:srgbClr val="FDD46F"/>
    <a:srgbClr val="FDB81A"/>
    <a:srgbClr val="7AA6B9"/>
    <a:srgbClr val="7A962B"/>
    <a:srgbClr val="5F3D61"/>
    <a:srgbClr val="0D0D0D"/>
    <a:srgbClr val="D7682B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977" autoAdjust="0"/>
    <p:restoredTop sz="65687" autoAdjust="0"/>
  </p:normalViewPr>
  <p:slideViewPr>
    <p:cSldViewPr snapToGrid="0">
      <p:cViewPr varScale="1">
        <p:scale>
          <a:sx n="93" d="100"/>
          <a:sy n="93" d="100"/>
        </p:scale>
        <p:origin x="-293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2" dt="2020-06-03T12:26:28.764" idx="1">
    <p:pos x="10" y="10"/>
    <p:text>Should we call out our state-level work and MDPH response? Seems like those are a BIG deal</p:text>
    <p:extLst>
      <p:ext uri="{C676402C-5697-4E1C-873F-D02D1690AC5C}">
        <p15:threadingInfo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7BDCE-6490-4230-A5F6-1BCC7A49F098}" type="datetimeFigureOut">
              <a:rPr lang="en-US" smtClean="0"/>
              <a:pPr/>
              <a:t>6/8/20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8ED13-D04F-4874-BDFA-12A710744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338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8ED13-D04F-4874-BDFA-12A710744C6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319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8ED13-D04F-4874-BDFA-12A710744C6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4617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8ED13-D04F-4874-BDFA-12A710744C6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111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8ED13-D04F-4874-BDFA-12A710744C6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5700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8ED13-D04F-4874-BDFA-12A710744C6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4321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8ED13-D04F-4874-BDFA-12A710744C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6268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8ED13-D04F-4874-BDFA-12A710744C6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1753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8ED13-D04F-4874-BDFA-12A710744C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3994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8ED13-D04F-4874-BDFA-12A710744C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781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2E63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104" r="16935"/>
          <a:stretch/>
        </p:blipFill>
        <p:spPr>
          <a:xfrm>
            <a:off x="-23446" y="1646636"/>
            <a:ext cx="9183077" cy="405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185" y="395533"/>
            <a:ext cx="5613400" cy="1644283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185" y="2195269"/>
            <a:ext cx="4433277" cy="754183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06092" y="4677202"/>
            <a:ext cx="4689225" cy="422031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2800" b="1">
                <a:solidFill>
                  <a:srgbClr val="FDB81A"/>
                </a:solidFill>
              </a:defRPr>
            </a:lvl1pPr>
          </a:lstStyle>
          <a:p>
            <a:pPr lvl="0"/>
            <a:r>
              <a:rPr lang="en-US" dirty="0"/>
              <a:t>Name Here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06092" y="5116009"/>
            <a:ext cx="4689103" cy="290284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2000" i="0" baseline="0">
                <a:solidFill>
                  <a:srgbClr val="FDB81A"/>
                </a:solidFill>
              </a:defRPr>
            </a:lvl1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07307" y="5865153"/>
            <a:ext cx="4687888" cy="34288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Event Here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806825" y="6197605"/>
            <a:ext cx="4687888" cy="27305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 Here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36018" y="5220677"/>
            <a:ext cx="1541858" cy="120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11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73185" y="395533"/>
            <a:ext cx="5613400" cy="1644283"/>
          </a:xfrm>
        </p:spPr>
        <p:txBody>
          <a:bodyPr anchor="b"/>
          <a:lstStyle>
            <a:lvl1pPr algn="l">
              <a:defRPr sz="6000">
                <a:solidFill>
                  <a:srgbClr val="2E638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73185" y="2195269"/>
            <a:ext cx="4433277" cy="754183"/>
          </a:xfrm>
        </p:spPr>
        <p:txBody>
          <a:bodyPr/>
          <a:lstStyle>
            <a:lvl1pPr marL="0" indent="0" algn="l">
              <a:buNone/>
              <a:defRPr sz="2400" i="1">
                <a:solidFill>
                  <a:srgbClr val="2E638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06092" y="4615210"/>
            <a:ext cx="4689225" cy="422031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2800" b="1">
                <a:solidFill>
                  <a:srgbClr val="FDB81A"/>
                </a:solidFill>
              </a:defRPr>
            </a:lvl1pPr>
          </a:lstStyle>
          <a:p>
            <a:pPr lvl="0"/>
            <a:r>
              <a:rPr lang="en-US" dirty="0"/>
              <a:t>Name Here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06092" y="5116009"/>
            <a:ext cx="4689103" cy="290284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2000" i="0" baseline="0">
                <a:solidFill>
                  <a:srgbClr val="FDB81A"/>
                </a:solidFill>
              </a:defRPr>
            </a:lvl1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184786"/>
            <a:ext cx="4290646" cy="673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15525" y="5177870"/>
            <a:ext cx="1606942" cy="12512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7926" r="17592"/>
          <a:stretch/>
        </p:blipFill>
        <p:spPr>
          <a:xfrm>
            <a:off x="7815" y="1714899"/>
            <a:ext cx="9136185" cy="4278467"/>
          </a:xfrm>
          <a:prstGeom prst="rect">
            <a:avLst/>
          </a:prstGeom>
        </p:spPr>
      </p:pic>
      <p:sp>
        <p:nvSpPr>
          <p:cNvPr id="13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07307" y="5841906"/>
            <a:ext cx="4687888" cy="34288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000" b="1">
                <a:solidFill>
                  <a:srgbClr val="2E6380"/>
                </a:solidFill>
              </a:defRPr>
            </a:lvl1pPr>
          </a:lstStyle>
          <a:p>
            <a:pPr lvl="0"/>
            <a:r>
              <a:rPr lang="en-US" dirty="0"/>
              <a:t>Event Here</a:t>
            </a: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806825" y="6197605"/>
            <a:ext cx="4687888" cy="27305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600" b="0">
                <a:solidFill>
                  <a:srgbClr val="2E6380"/>
                </a:solidFill>
              </a:defRPr>
            </a:lvl1pPr>
          </a:lstStyle>
          <a:p>
            <a:pPr lvl="0"/>
            <a:r>
              <a:rPr lang="en-US" dirty="0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35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D193-E2BE-4A66-8C8A-40C0D87B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639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5181600"/>
            <a:ext cx="9144001" cy="1676400"/>
          </a:xfrm>
          <a:prstGeom prst="rect">
            <a:avLst/>
          </a:prstGeom>
          <a:solidFill>
            <a:srgbClr val="2E63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689230" y="5504792"/>
            <a:ext cx="4110885" cy="6274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689950" y="6272332"/>
            <a:ext cx="4123458" cy="196639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79578" y="5361354"/>
            <a:ext cx="4162227" cy="43767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1">
                <a:solidFill>
                  <a:srgbClr val="FDB81A"/>
                </a:solidFill>
              </a:defRPr>
            </a:lvl1pPr>
          </a:lstStyle>
          <a:p>
            <a:pPr lvl="0"/>
            <a:r>
              <a:rPr lang="en-US" dirty="0"/>
              <a:t>Name here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9578" y="6269263"/>
            <a:ext cx="2970022" cy="305281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####@coloradohealthinstitute.org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282462" y="6269263"/>
            <a:ext cx="1059415" cy="31005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720.382.####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78952" y="5853934"/>
            <a:ext cx="4162926" cy="33298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@######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816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885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ransi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2E63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93698" y="5158343"/>
            <a:ext cx="8356600" cy="729882"/>
          </a:xfrm>
        </p:spPr>
        <p:txBody>
          <a:bodyPr anchor="b"/>
          <a:lstStyle>
            <a:lvl1pPr algn="r">
              <a:defRPr sz="4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104" r="16935"/>
          <a:stretch/>
        </p:blipFill>
        <p:spPr>
          <a:xfrm>
            <a:off x="-19540" y="491673"/>
            <a:ext cx="9183077" cy="405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212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84786"/>
            <a:ext cx="4290646" cy="673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7926" r="17592"/>
          <a:stretch/>
        </p:blipFill>
        <p:spPr>
          <a:xfrm>
            <a:off x="0" y="425361"/>
            <a:ext cx="9136185" cy="427846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69546" y="5304086"/>
            <a:ext cx="8200292" cy="675175"/>
          </a:xfrm>
        </p:spPr>
        <p:txBody>
          <a:bodyPr anchor="b">
            <a:normAutofit/>
          </a:bodyPr>
          <a:lstStyle>
            <a:lvl1pPr algn="r">
              <a:defRPr sz="4400">
                <a:solidFill>
                  <a:srgbClr val="2E638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969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9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06769"/>
            <a:ext cx="7886700" cy="4770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2D193-E2BE-4A66-8C8A-40C0D87BADF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88716" y="6310313"/>
            <a:ext cx="456392" cy="4111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59685" y="6570600"/>
            <a:ext cx="3163830" cy="15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767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7" r:id="rId4"/>
    <p:sldLayoutId id="2147483668" r:id="rId5"/>
    <p:sldLayoutId id="214748366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2E638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DB81A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DB81A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DB81A"/>
        </a:buClr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DB81A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DB81A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7" Type="http://schemas.openxmlformats.org/officeDocument/2006/relationships/comments" Target="../comments/comment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6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4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COVID-19: </a:t>
            </a:r>
            <a:br>
              <a:rPr lang="en-US" sz="3600" dirty="0"/>
            </a:br>
            <a:r>
              <a:rPr lang="en-US" sz="3600" dirty="0"/>
              <a:t>Uncovering Important </a:t>
            </a:r>
            <a:br>
              <a:rPr lang="en-US" sz="3600" dirty="0"/>
            </a:br>
            <a:r>
              <a:rPr lang="en-US" sz="3600" dirty="0"/>
              <a:t>Social Health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Jasmine Bains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Research Analyst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806092" y="5547665"/>
            <a:ext cx="4687888" cy="342880"/>
          </a:xfrm>
        </p:spPr>
        <p:txBody>
          <a:bodyPr/>
          <a:lstStyle/>
          <a:p>
            <a:r>
              <a:rPr lang="en-US" dirty="0"/>
              <a:t>Beyond GDP: Measuring Well-Being and Quality of Life in a Time of COVID-19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June 8, 2020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680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36061"/>
          <a:stretch/>
        </p:blipFill>
        <p:spPr>
          <a:xfrm>
            <a:off x="-1143" y="0"/>
            <a:ext cx="9145143" cy="43849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3799" t="65253" r="78778" b="29999"/>
          <a:stretch/>
        </p:blipFill>
        <p:spPr>
          <a:xfrm>
            <a:off x="1273476" y="4445578"/>
            <a:ext cx="678872" cy="3255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3267" t="65253" r="13559" b="29672"/>
          <a:stretch/>
        </p:blipFill>
        <p:spPr>
          <a:xfrm>
            <a:off x="2022764" y="4445577"/>
            <a:ext cx="5777345" cy="34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71009" b="4951"/>
          <a:stretch/>
        </p:blipFill>
        <p:spPr>
          <a:xfrm>
            <a:off x="0" y="4821384"/>
            <a:ext cx="9145143" cy="16486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470073"/>
            <a:ext cx="9144000" cy="387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003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CHI Thinks About Well-Being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sz="4000" dirty="0"/>
              <a:t>Increase visibility of social factors</a:t>
            </a:r>
          </a:p>
          <a:p>
            <a:pPr>
              <a:spcAft>
                <a:spcPts val="800"/>
              </a:spcAft>
            </a:pPr>
            <a:r>
              <a:rPr lang="en-US" sz="4000" dirty="0"/>
              <a:t>Use analysis to track well-being</a:t>
            </a:r>
          </a:p>
          <a:p>
            <a:pPr lvl="1">
              <a:spcAft>
                <a:spcPts val="800"/>
              </a:spcAft>
            </a:pPr>
            <a:r>
              <a:rPr lang="en-US" sz="3200" dirty="0"/>
              <a:t>Colorado Health Access Survey</a:t>
            </a:r>
          </a:p>
          <a:p>
            <a:pPr lvl="1">
              <a:spcAft>
                <a:spcPts val="800"/>
              </a:spcAft>
            </a:pPr>
            <a:r>
              <a:rPr lang="en-US" sz="3200" dirty="0"/>
              <a:t>Root Causes</a:t>
            </a:r>
          </a:p>
          <a:p>
            <a:pPr lvl="1"/>
            <a:r>
              <a:rPr lang="en-US" sz="3200" dirty="0"/>
              <a:t>Social Health Information Exchange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168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1A5A8A0-0D9E-456C-A99B-95F12162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CHI’s Response During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6795A1F-4415-4EF4-A008-4EAC62D9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3571"/>
            <a:ext cx="7886700" cy="4770194"/>
          </a:xfrm>
        </p:spPr>
        <p:txBody>
          <a:bodyPr/>
          <a:lstStyle/>
          <a:p>
            <a:r>
              <a:rPr lang="en-US" dirty="0"/>
              <a:t>Social Distancing Index</a:t>
            </a:r>
          </a:p>
          <a:p>
            <a:r>
              <a:rPr lang="en-US" dirty="0"/>
              <a:t>Telemedicine </a:t>
            </a:r>
          </a:p>
          <a:p>
            <a:r>
              <a:rPr lang="en-US" dirty="0"/>
              <a:t>Metro Denver Partnership for Health</a:t>
            </a:r>
          </a:p>
          <a:p>
            <a:r>
              <a:rPr lang="en-US" dirty="0"/>
              <a:t>Insurance Coverage and Access to Care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092270" y="3753604"/>
            <a:ext cx="3672168" cy="27980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659982">
            <a:off x="3305231" y="3796781"/>
            <a:ext cx="1727734" cy="2235891"/>
          </a:xfrm>
          <a:prstGeom prst="rect">
            <a:avLst/>
          </a:prstGeom>
          <a:effectLst>
            <a:outerShdw blurRad="76200" dist="50800" dir="2700000" sx="102000" sy="102000" algn="tl" rotWithShape="0">
              <a:prstClr val="black">
                <a:alpha val="25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20888269">
            <a:off x="449283" y="3791866"/>
            <a:ext cx="1666271" cy="2156351"/>
          </a:xfrm>
          <a:prstGeom prst="rect">
            <a:avLst/>
          </a:prstGeom>
          <a:effectLst>
            <a:outerShdw blurRad="76200" dist="50800" dir="2700000" sx="102000" sy="102000" algn="tl" rotWithShape="0">
              <a:prstClr val="black">
                <a:alpha val="25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558235" y="3849619"/>
            <a:ext cx="1787040" cy="2312640"/>
          </a:xfrm>
          <a:prstGeom prst="rect">
            <a:avLst/>
          </a:prstGeom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261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4E86E10-9FBD-460C-AE71-55D7C950A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Distancing Index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2110C26-99FC-42E8-BBDA-E8CC2B8C7C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291" y="1158595"/>
            <a:ext cx="8259417" cy="49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741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B5B9BDC-D4C4-43B0-B841-C374D294C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Telemedicine in Colorado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B9CE9D-6E9B-49D5-A262-C3C09C95D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6769"/>
            <a:ext cx="3995108" cy="4770194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Digital divide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Location matters: </a:t>
            </a:r>
            <a:br>
              <a:rPr lang="en-US" sz="3600" dirty="0"/>
            </a:br>
            <a:r>
              <a:rPr lang="en-US" sz="3600" dirty="0"/>
              <a:t>rural vs. urban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233708">
            <a:off x="4929964" y="1325904"/>
            <a:ext cx="3656794" cy="4732321"/>
          </a:xfrm>
          <a:prstGeom prst="rect">
            <a:avLst/>
          </a:prstGeom>
          <a:effectLst>
            <a:outerShdw blurRad="76200" dist="76200" dir="2700000" algn="tl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159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B5B9BDC-D4C4-43B0-B841-C374D294C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Metro Denver Partnership for Health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29CA208-F4AD-4C80-86A6-6D1E49992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6769"/>
            <a:ext cx="4236648" cy="4770194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800"/>
              </a:spcAft>
              <a:buFont typeface="+mj-lt"/>
              <a:buAutoNum type="arabicPeriod"/>
            </a:pPr>
            <a:r>
              <a:rPr lang="en-US" sz="3600" dirty="0"/>
              <a:t>Testing needs in Colorado counties</a:t>
            </a:r>
          </a:p>
          <a:p>
            <a:pPr marL="514350" indent="-514350">
              <a:spcAft>
                <a:spcPts val="800"/>
              </a:spcAft>
              <a:buFont typeface="+mj-lt"/>
              <a:buAutoNum type="arabicPeriod"/>
            </a:pPr>
            <a:r>
              <a:rPr lang="en-US" sz="3600" dirty="0"/>
              <a:t>How to reach vulnerable populations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Collaboration between local leaders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124090" y="1406770"/>
            <a:ext cx="3571335" cy="23808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21001300">
            <a:off x="5046521" y="3396755"/>
            <a:ext cx="2140287" cy="2769783"/>
          </a:xfrm>
          <a:prstGeom prst="rect">
            <a:avLst/>
          </a:prstGeom>
          <a:effectLst>
            <a:outerShdw blurRad="76200" dist="635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439552">
            <a:off x="6529860" y="3853450"/>
            <a:ext cx="1919680" cy="2484291"/>
          </a:xfrm>
          <a:prstGeom prst="rect">
            <a:avLst/>
          </a:prstGeom>
          <a:effectLst>
            <a:outerShdw blurRad="76200" dist="63500" dir="2700000" algn="tl" rotWithShape="0">
              <a:prstClr val="black">
                <a:alpha val="2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192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F161D1A-7591-4A29-A62C-E8E444C1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Insurance Coverage &amp;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B79E860-0AFE-4D2D-801D-B1FDAB93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6769"/>
            <a:ext cx="4391924" cy="4770194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Expecting Medicaid enrollment growth to be larger than ACA expansion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Health insurance impacts access </a:t>
            </a:r>
            <a:br>
              <a:rPr lang="en-US" sz="3600" dirty="0"/>
            </a:br>
            <a:r>
              <a:rPr lang="en-US" sz="3600" dirty="0"/>
              <a:t>to care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410595">
            <a:off x="5263493" y="1588127"/>
            <a:ext cx="3201773" cy="4143471"/>
          </a:xfrm>
          <a:prstGeom prst="rect">
            <a:avLst/>
          </a:prstGeom>
          <a:effectLst>
            <a:outerShdw blurRad="76200" dist="88900" dir="2700000" algn="tl" rotWithShape="0">
              <a:prstClr val="black">
                <a:alpha val="2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528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Jasmine Bains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90129" y="6221311"/>
            <a:ext cx="2970022" cy="305281"/>
          </a:xfrm>
        </p:spPr>
        <p:txBody>
          <a:bodyPr/>
          <a:lstStyle/>
          <a:p>
            <a:r>
              <a:rPr lang="en-US" dirty="0"/>
              <a:t>bainsj@coloradohealthinstitute.org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930443" y="6221311"/>
            <a:ext cx="1059415" cy="310050"/>
          </a:xfrm>
        </p:spPr>
        <p:txBody>
          <a:bodyPr/>
          <a:lstStyle/>
          <a:p>
            <a:r>
              <a:rPr lang="en-US" dirty="0"/>
              <a:t>720.382.7074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@jbains0811</a:t>
            </a: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7500" b="7500"/>
          <a:stretch>
            <a:fillRect/>
          </a:stretch>
        </p:blipFill>
        <p:spPr>
          <a:xfrm>
            <a:off x="0" y="0"/>
            <a:ext cx="9144000" cy="518160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2971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2017 CHI PPT Template  -  Read-Only" id="{4058884A-37CC-4586-B74F-37E962BAE0B1}" vid="{8924F8E1-8BC7-4DE6-B21C-95B3948F4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CHI PPT Template</Template>
  <TotalTime>1594</TotalTime>
  <Words>160</Words>
  <Application>Microsoft Macintosh PowerPoint</Application>
  <PresentationFormat>On-screen Show (4:3)</PresentationFormat>
  <Paragraphs>41</Paragraphs>
  <Slides>9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COVID-19:  Uncovering Important  Social Health Factors</vt:lpstr>
      <vt:lpstr>Slide 2</vt:lpstr>
      <vt:lpstr>How CHI Thinks About Well-Being</vt:lpstr>
      <vt:lpstr>CHI’s Response During COVID-19</vt:lpstr>
      <vt:lpstr>Social Distancing Index</vt:lpstr>
      <vt:lpstr>Telemedicine in Colorado</vt:lpstr>
      <vt:lpstr>Metro Denver Partnership for Health</vt:lpstr>
      <vt:lpstr>Insurance Coverage &amp; Access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Jasmine Bains</dc:creator>
  <cp:lastModifiedBy>Bonita Carlson</cp:lastModifiedBy>
  <cp:revision>23</cp:revision>
  <dcterms:created xsi:type="dcterms:W3CDTF">2020-06-08T18:34:45Z</dcterms:created>
  <dcterms:modified xsi:type="dcterms:W3CDTF">2020-06-08T18:35:14Z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889619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